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1" r:id="rId3"/>
    <p:sldId id="257" r:id="rId4"/>
    <p:sldId id="259" r:id="rId5"/>
    <p:sldId id="260" r:id="rId6"/>
    <p:sldId id="262" r:id="rId7"/>
    <p:sldId id="263" r:id="rId8"/>
    <p:sldId id="264" r:id="rId9"/>
    <p:sldId id="265" r:id="rId10"/>
    <p:sldId id="268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schulhunde-schweiz.ch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Schulhund ab dem Schuljahr 2018/19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Gründe und Voraussetzungen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3824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Konkret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569156"/>
            <a:ext cx="8596668" cy="4910665"/>
          </a:xfrm>
        </p:spPr>
        <p:txBody>
          <a:bodyPr>
            <a:noAutofit/>
          </a:bodyPr>
          <a:lstStyle/>
          <a:p>
            <a:r>
              <a:rPr lang="de-DE" sz="2400" dirty="0" smtClean="0"/>
              <a:t>Schulamt (Frau Funke) ist informiert. Es bedarf keiner </a:t>
            </a:r>
            <a:r>
              <a:rPr lang="de-DE" sz="2400" dirty="0" smtClean="0"/>
              <a:t>Genehmigung.</a:t>
            </a:r>
            <a:endParaRPr lang="de-DE" sz="2400" dirty="0" smtClean="0"/>
          </a:p>
          <a:p>
            <a:r>
              <a:rPr lang="de-DE" sz="2400" dirty="0" smtClean="0"/>
              <a:t>Elternbeirat ist </a:t>
            </a:r>
            <a:r>
              <a:rPr lang="de-DE" sz="2400" dirty="0" smtClean="0"/>
              <a:t>informiert.</a:t>
            </a:r>
            <a:endParaRPr lang="de-DE" sz="2400" dirty="0" smtClean="0"/>
          </a:p>
          <a:p>
            <a:r>
              <a:rPr lang="de-DE" sz="2400" dirty="0" smtClean="0"/>
              <a:t>GLK ist informiert und es gab keine </a:t>
            </a:r>
            <a:r>
              <a:rPr lang="de-DE" sz="2400" dirty="0" smtClean="0"/>
              <a:t>Ablehnung.</a:t>
            </a:r>
            <a:endParaRPr lang="de-DE" sz="2400" dirty="0" smtClean="0"/>
          </a:p>
          <a:p>
            <a:r>
              <a:rPr lang="de-DE" sz="2400" dirty="0" smtClean="0"/>
              <a:t>Schulkonferenz am 13.06. </a:t>
            </a:r>
            <a:r>
              <a:rPr lang="de-DE" sz="2400" dirty="0" smtClean="0"/>
              <a:t>hat dem Einsatz eines Schulhundes durch einstimmigen Beschluss zugestimmt.</a:t>
            </a:r>
            <a:endParaRPr lang="de-DE" sz="2400" dirty="0" smtClean="0"/>
          </a:p>
          <a:p>
            <a:r>
              <a:rPr lang="de-DE" sz="2400" dirty="0" smtClean="0"/>
              <a:t>Welpe wird in den Sommerferien angeschafft und erhält erste </a:t>
            </a:r>
            <a:r>
              <a:rPr lang="de-DE" sz="2400" dirty="0" smtClean="0"/>
              <a:t>Ausbildungsschritte.</a:t>
            </a:r>
            <a:endParaRPr lang="de-DE" sz="2400" dirty="0" smtClean="0"/>
          </a:p>
          <a:p>
            <a:r>
              <a:rPr lang="de-DE" sz="2400" dirty="0" smtClean="0"/>
              <a:t>Er darf </a:t>
            </a:r>
            <a:r>
              <a:rPr lang="de-DE" sz="2400" dirty="0" smtClean="0"/>
              <a:t>ab September 2018 mit 4 Monaten in die Klasse 4 </a:t>
            </a:r>
            <a:r>
              <a:rPr lang="de-DE" sz="2400" dirty="0" smtClean="0"/>
              <a:t>kommen.</a:t>
            </a:r>
            <a:endParaRPr lang="de-DE" sz="2400" dirty="0" smtClean="0"/>
          </a:p>
          <a:p>
            <a:r>
              <a:rPr lang="de-DE" sz="2400" dirty="0" smtClean="0"/>
              <a:t>Er wird </a:t>
            </a:r>
            <a:r>
              <a:rPr lang="de-DE" sz="2400" dirty="0" smtClean="0"/>
              <a:t>nur durch SL Frau Ball </a:t>
            </a:r>
            <a:r>
              <a:rPr lang="de-DE" sz="2400" dirty="0" smtClean="0"/>
              <a:t>eingesetzt.</a:t>
            </a:r>
            <a:endParaRPr lang="de-DE" sz="2400" dirty="0" smtClean="0"/>
          </a:p>
        </p:txBody>
      </p:sp>
    </p:spTree>
    <p:extLst>
      <p:ext uri="{BB962C8B-B14F-4D97-AF65-F5344CB8AC3E}">
        <p14:creationId xmlns:p14="http://schemas.microsoft.com/office/powerpoint/2010/main" val="26259087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Vielfältige Berichte sind auch im Internet zu finden: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hlinkClick r:id="rId2"/>
              </a:rPr>
              <a:t>https://</a:t>
            </a:r>
            <a:r>
              <a:rPr lang="de-DE" dirty="0" smtClean="0">
                <a:hlinkClick r:id="rId2"/>
              </a:rPr>
              <a:t>schulhunde-schweiz.ch</a:t>
            </a:r>
            <a:endParaRPr lang="de-DE" dirty="0" smtClean="0"/>
          </a:p>
          <a:p>
            <a:r>
              <a:rPr lang="de-DE" dirty="0"/>
              <a:t>https://www.helene-schoettle-schule.de/unser-schulhund-emil/</a:t>
            </a:r>
          </a:p>
        </p:txBody>
      </p:sp>
    </p:spTree>
    <p:extLst>
      <p:ext uri="{BB962C8B-B14F-4D97-AF65-F5344CB8AC3E}">
        <p14:creationId xmlns:p14="http://schemas.microsoft.com/office/powerpoint/2010/main" val="3656967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Die wichtigsten Punkte für den Einsatz noch einmal in Kurzform: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693333"/>
            <a:ext cx="8596668" cy="4888089"/>
          </a:xfrm>
        </p:spPr>
        <p:txBody>
          <a:bodyPr>
            <a:normAutofit fontScale="40000" lnSpcReduction="20000"/>
          </a:bodyPr>
          <a:lstStyle/>
          <a:p>
            <a:r>
              <a:rPr lang="de-DE" sz="2800" dirty="0"/>
              <a:t>Hunde wirken als soziale Katalysatoren: ruhige Kinder und Jugendliche kommen mehr aus sich heraus, aktive nehmen sich vermehrt zurück.</a:t>
            </a:r>
          </a:p>
          <a:p>
            <a:r>
              <a:rPr lang="de-DE" sz="2800" dirty="0"/>
              <a:t>Der Hund akzeptiert die Kinder ohne Vorurteile über deren schulische Leistungen, deren Aussehen oder ihre familiäre Herkunft.</a:t>
            </a:r>
          </a:p>
          <a:p>
            <a:r>
              <a:rPr lang="de-DE" sz="2800" dirty="0"/>
              <a:t>Mit Hilfe eines Hundes wird die Motivation der Kinder zum Lernen und zum Schulbesuch verstärkt.</a:t>
            </a:r>
          </a:p>
          <a:p>
            <a:r>
              <a:rPr lang="de-DE" sz="2800" dirty="0"/>
              <a:t>Die Lehrperson erhält in der Regel schneller eine Vertrauensbasis zum Kind (und oftmals auch zu den Eltern), da der Hund als Türöffner dient.</a:t>
            </a:r>
          </a:p>
          <a:p>
            <a:r>
              <a:rPr lang="de-DE" sz="2800" dirty="0"/>
              <a:t>„Neutrales“ Gesprächsthema: Kinder, welche sonst nicht miteinander kommunizieren, reden miteinander über den Hund.</a:t>
            </a:r>
          </a:p>
          <a:p>
            <a:r>
              <a:rPr lang="de-DE" sz="2800" dirty="0"/>
              <a:t> Hunde üben keinen Leistungsdruck aus: sie erwarten keine Leistungen, gute Noten oder gutes Aussehen usw.</a:t>
            </a:r>
          </a:p>
          <a:p>
            <a:r>
              <a:rPr lang="de-DE" sz="2800" dirty="0"/>
              <a:t>Die Hunde bieten eine Möglichkeit zu körperlichem Kontakt, welcher auch von Jungen problemlos akzeptiert wird. Die Tiere ermöglichen es den Kindern, ihre Gefühle offen zu zeigen.</a:t>
            </a:r>
          </a:p>
          <a:p>
            <a:r>
              <a:rPr lang="de-DE" sz="2800" dirty="0"/>
              <a:t>Die Kinder lernen, Verantwortung für ein Lebewesen zu übernehmen, es zu hegen und zu pflegen und ihre eigenen Bedürfnisse auch mal hinten anzustellen.</a:t>
            </a:r>
          </a:p>
          <a:p>
            <a:r>
              <a:rPr lang="de-DE" sz="2800" dirty="0"/>
              <a:t>Die Kinder lernen den Umgang mit Hunden.</a:t>
            </a:r>
          </a:p>
          <a:p>
            <a:r>
              <a:rPr lang="de-DE" sz="2800" dirty="0"/>
              <a:t>Hunde sind nicht perfekt – dass bei einer Übung nicht immer alles klappt oder der Hund nicht immer sofort aufs Wort gehorcht, zeigt den Kindern, dass auch Fehler Platz haben. Gleichzeitig erfahren sie, </a:t>
            </a:r>
            <a:r>
              <a:rPr lang="de-DE" sz="2800" dirty="0" err="1"/>
              <a:t>daa</a:t>
            </a:r>
            <a:r>
              <a:rPr lang="de-DE" sz="2800" dirty="0"/>
              <a:t> der Hund trotz Fehler gemocht und akzeptiert wird.</a:t>
            </a:r>
          </a:p>
          <a:p>
            <a:r>
              <a:rPr lang="de-DE" sz="2800" dirty="0"/>
              <a:t>Mit Hunden im Schulzimmer wird oftmals mehr gelacht und gescherzt. Die Arbeitsatmosphäre ist entspannter.</a:t>
            </a:r>
          </a:p>
          <a:p>
            <a:r>
              <a:rPr lang="de-DE" sz="2800" dirty="0"/>
              <a:t>Eher lethargische Kinder können durch gezielte Interaktionen mit dem Hund aktiviert werden.</a:t>
            </a:r>
          </a:p>
          <a:p>
            <a:r>
              <a:rPr lang="de-DE" sz="2800" dirty="0"/>
              <a:t>Die bedingungslose Zuneigung des Hundes vermittelt einem Kind Geborgenheit und stärkt das Selbstvertrauen.</a:t>
            </a:r>
          </a:p>
          <a:p>
            <a:r>
              <a:rPr lang="de-DE" sz="2800" dirty="0"/>
              <a:t>Körperliche Wirkungen: Senkung des Blutdruckes, Ausschüttung von </a:t>
            </a:r>
            <a:r>
              <a:rPr lang="de-DE" sz="2800" dirty="0" err="1"/>
              <a:t>Vasopressin</a:t>
            </a:r>
            <a:r>
              <a:rPr lang="de-DE" sz="2800" dirty="0"/>
              <a:t> und Oxytocin (Oxytocin fördert das Zusammengehörigkeitsgefühl, das Vertrauen in andere und wirkt somit auch indirekt auf Lernbereitschaft und Konzentration</a:t>
            </a:r>
            <a:r>
              <a:rPr lang="de-DE" sz="2800" dirty="0" smtClean="0"/>
              <a:t>)</a:t>
            </a:r>
          </a:p>
          <a:p>
            <a:endParaRPr lang="de-DE" dirty="0"/>
          </a:p>
          <a:p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2269067" y="6299200"/>
            <a:ext cx="62088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 dirty="0" err="1"/>
              <a:t>Quelle:https</a:t>
            </a:r>
            <a:r>
              <a:rPr lang="de-DE" sz="1200" b="1" dirty="0"/>
              <a:t>://schulhunde-schweiz.ch/?</a:t>
            </a:r>
            <a:r>
              <a:rPr lang="de-DE" sz="1200" b="1" dirty="0" err="1"/>
              <a:t>page_id</a:t>
            </a:r>
            <a:r>
              <a:rPr lang="de-DE" sz="1200" b="1" dirty="0"/>
              <a:t>=173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009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45067"/>
          </a:xfrm>
        </p:spPr>
        <p:txBody>
          <a:bodyPr/>
          <a:lstStyle/>
          <a:p>
            <a:r>
              <a:rPr lang="de-DE" dirty="0" smtClean="0"/>
              <a:t>Definition „Schulhund“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354667"/>
            <a:ext cx="8596668" cy="4686695"/>
          </a:xfrm>
        </p:spPr>
        <p:txBody>
          <a:bodyPr/>
          <a:lstStyle/>
          <a:p>
            <a:r>
              <a:rPr lang="de-DE" sz="2800" dirty="0" smtClean="0"/>
              <a:t>Keine klare, allgemeingültige Definition, aber:</a:t>
            </a:r>
          </a:p>
          <a:p>
            <a:endParaRPr lang="de-DE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677334" y="2110516"/>
            <a:ext cx="8946726" cy="4029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-182505" bIns="12696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Er begleitet die Lehrperson regelmäßig in deren Unterricht. </a:t>
            </a:r>
            <a:endParaRPr kumimoji="0" lang="de-DE" altLang="de-D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Durch die Anwesenheit des </a:t>
            </a: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Schulhundes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wird die Lehrperson in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 der Erziehung unterstützt.</a:t>
            </a:r>
            <a:endParaRPr kumimoji="0" lang="de-DE" altLang="de-D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Durch den Kontakt zum </a:t>
            </a: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Schulhund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 sollen die Kinder und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altLang="de-DE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Jugendlichen in der Entwicklung ihrer sozialen/emotionalen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altLang="de-DE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Kompetenz,</a:t>
            </a:r>
            <a:r>
              <a:rPr lang="de-DE" altLang="de-DE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ihrer psychischen/physischen Gesundheit sowie in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altLang="de-DE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ihrer Kommunikationsfähigkeit gefördert werden.</a:t>
            </a:r>
            <a:endParaRPr kumimoji="0" lang="de-DE" altLang="de-D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Durch den </a:t>
            </a:r>
            <a:r>
              <a:rPr kumimoji="0" lang="de-DE" altLang="de-DE" sz="24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Schulhund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 sollen die Kinder und</a:t>
            </a:r>
            <a:r>
              <a:rPr lang="de-DE" altLang="de-DE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altLang="de-DE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J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ugendlichen den verantwortungsvollen Umgang mit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de-DE" altLang="de-DE" sz="2400" dirty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de-DE" altLang="de-DE" sz="2400" dirty="0" smtClean="0">
                <a:solidFill>
                  <a:srgbClr val="000000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Arial" panose="020B0604020202020204" pitchFamily="34" charset="0"/>
              </a:rPr>
              <a:t>Tieren lernen.</a:t>
            </a:r>
            <a:endParaRPr kumimoji="0" lang="de-DE" altLang="de-DE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900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2400" dirty="0" smtClean="0"/>
              <a:t>Gründe für </a:t>
            </a:r>
            <a:r>
              <a:rPr lang="de-DE" sz="2400" dirty="0" smtClean="0"/>
              <a:t>einen Schulhund I (Alma )!</a:t>
            </a:r>
            <a:br>
              <a:rPr lang="de-DE" sz="2400" dirty="0" smtClean="0"/>
            </a:br>
            <a:r>
              <a:rPr lang="de-DE" sz="2400" dirty="0" smtClean="0"/>
              <a:t>Alma erfüllt alle Voraussetzungen für einen Einsatz als Schulhund: ruhig, verträglich, menschenbezogen, mag Kinder</a:t>
            </a:r>
            <a:endParaRPr lang="de-DE" sz="2400" dirty="0"/>
          </a:p>
        </p:txBody>
      </p:sp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49" y="2160588"/>
            <a:ext cx="6904740" cy="3881437"/>
          </a:xfrm>
        </p:spPr>
      </p:pic>
      <p:sp>
        <p:nvSpPr>
          <p:cNvPr id="7" name="Textfeld 6"/>
          <p:cNvSpPr txBox="1"/>
          <p:nvPr/>
        </p:nvSpPr>
        <p:spPr>
          <a:xfrm>
            <a:off x="3984978" y="6310489"/>
            <a:ext cx="44434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Foto:privat</a:t>
            </a:r>
            <a:r>
              <a:rPr lang="de-DE" dirty="0" smtClean="0"/>
              <a:t>; darf nicht kopiert werden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2578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Gründe für einen </a:t>
            </a:r>
            <a:r>
              <a:rPr lang="de-DE" dirty="0" smtClean="0"/>
              <a:t>Schulhund II.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sz="2800" dirty="0"/>
              <a:t>Das Institut für interdisziplinäre Erforschung der Mensch-Tier-Beziehung (IEMT, Zürich) hat </a:t>
            </a:r>
            <a:r>
              <a:rPr lang="de-DE" sz="2800" dirty="0" smtClean="0"/>
              <a:t>ermittelt</a:t>
            </a:r>
            <a:r>
              <a:rPr lang="de-DE" sz="2800" dirty="0"/>
              <a:t>, dass die Anwesenheit eines Vierbeiners </a:t>
            </a:r>
            <a:r>
              <a:rPr lang="de-DE" sz="2800" dirty="0" smtClean="0"/>
              <a:t> </a:t>
            </a:r>
            <a:r>
              <a:rPr lang="de-DE" sz="2800" dirty="0"/>
              <a:t>in der Schule die </a:t>
            </a:r>
            <a:r>
              <a:rPr lang="de-DE" sz="2800" dirty="0">
                <a:solidFill>
                  <a:srgbClr val="FF0000"/>
                </a:solidFill>
              </a:rPr>
              <a:t>Kommunikation im Klassenzimmer verbessert</a:t>
            </a:r>
            <a:r>
              <a:rPr lang="de-DE" sz="2800" dirty="0"/>
              <a:t>, die </a:t>
            </a:r>
            <a:r>
              <a:rPr lang="de-DE" sz="2800" dirty="0">
                <a:solidFill>
                  <a:srgbClr val="FF0000"/>
                </a:solidFill>
              </a:rPr>
              <a:t>Rücksichtnahme</a:t>
            </a:r>
            <a:r>
              <a:rPr lang="de-DE" sz="2800" dirty="0"/>
              <a:t> gegenüber Mitmenschen und Tieren erhöht, sowie </a:t>
            </a:r>
            <a:r>
              <a:rPr lang="de-DE" sz="2800" dirty="0">
                <a:solidFill>
                  <a:srgbClr val="FF0000"/>
                </a:solidFill>
              </a:rPr>
              <a:t>Verantwortungsgefühl und Einfühlungsvermögen </a:t>
            </a:r>
            <a:r>
              <a:rPr lang="de-DE" sz="2800" dirty="0"/>
              <a:t>von Kindern verstärkt.</a:t>
            </a:r>
          </a:p>
        </p:txBody>
      </p:sp>
    </p:spTree>
    <p:extLst>
      <p:ext uri="{BB962C8B-B14F-4D97-AF65-F5344CB8AC3E}">
        <p14:creationId xmlns:p14="http://schemas.microsoft.com/office/powerpoint/2010/main" val="3195472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Feste Ziele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Beziehungsaufbau</a:t>
            </a:r>
          </a:p>
          <a:p>
            <a:r>
              <a:rPr lang="de-DE" sz="2800" dirty="0" smtClean="0"/>
              <a:t>Feste Regeln und Strukturen</a:t>
            </a:r>
          </a:p>
          <a:p>
            <a:r>
              <a:rPr lang="de-DE" sz="2800" dirty="0" smtClean="0"/>
              <a:t>Übernahme von Verantwortung</a:t>
            </a:r>
          </a:p>
          <a:p>
            <a:r>
              <a:rPr lang="de-DE" sz="2800" dirty="0" smtClean="0"/>
              <a:t>Übernahme von Aufgaben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1555650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Methode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smtClean="0"/>
              <a:t>Erziehung mit dem Hund: </a:t>
            </a:r>
            <a:endParaRPr lang="de-DE" sz="2800" dirty="0" smtClean="0"/>
          </a:p>
          <a:p>
            <a:pPr marL="0" indent="0">
              <a:buNone/>
            </a:pPr>
            <a:r>
              <a:rPr lang="de-DE" sz="2800" dirty="0"/>
              <a:t>	</a:t>
            </a:r>
            <a:r>
              <a:rPr lang="de-DE" sz="2800" dirty="0" smtClean="0"/>
              <a:t>Was </a:t>
            </a:r>
            <a:r>
              <a:rPr lang="de-DE" sz="2800" dirty="0" smtClean="0"/>
              <a:t>braucht er, </a:t>
            </a:r>
            <a:r>
              <a:rPr lang="de-DE" sz="2800" dirty="0" smtClean="0"/>
              <a:t>allgemein?</a:t>
            </a:r>
          </a:p>
          <a:p>
            <a:pPr marL="0" indent="0">
              <a:buNone/>
            </a:pPr>
            <a:r>
              <a:rPr lang="de-DE" sz="2800" dirty="0"/>
              <a:t>	</a:t>
            </a:r>
            <a:r>
              <a:rPr lang="de-DE" sz="2800" dirty="0" smtClean="0"/>
              <a:t>Was </a:t>
            </a:r>
            <a:r>
              <a:rPr lang="de-DE" sz="2800" dirty="0" smtClean="0"/>
              <a:t>braucht er, damit </a:t>
            </a:r>
            <a:r>
              <a:rPr lang="de-DE" sz="2800" dirty="0" smtClean="0"/>
              <a:t>es i</a:t>
            </a:r>
            <a:r>
              <a:rPr lang="de-DE" sz="2800" dirty="0" smtClean="0"/>
              <a:t>hm </a:t>
            </a:r>
            <a:r>
              <a:rPr lang="de-DE" sz="2800" dirty="0" smtClean="0"/>
              <a:t>gut geht?</a:t>
            </a:r>
          </a:p>
          <a:p>
            <a:r>
              <a:rPr lang="de-DE" sz="2800" dirty="0" smtClean="0"/>
              <a:t>Erziehung durch den Hund: Wie reagiert er auf </a:t>
            </a:r>
            <a:r>
              <a:rPr lang="de-DE" sz="2800" dirty="0" smtClean="0"/>
              <a:t>	Lärm</a:t>
            </a:r>
            <a:r>
              <a:rPr lang="de-DE" sz="2800" dirty="0" smtClean="0"/>
              <a:t>, Stress, Streit?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4174362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1550989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Welche Voraussetzungen muss ein Schulhund mitbringen? Worauf können Kolleginnen und Eltern vertrauen?</a:t>
            </a:r>
            <a:endParaRPr lang="de-DE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677333" y="2052867"/>
            <a:ext cx="8850489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 hat guten Grundgehorsam, ist gut sozialisiert</a:t>
            </a:r>
            <a:b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</a:br>
            <a: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 hat verträgliches, ruhiges Wesen, ist </a:t>
            </a:r>
            <a:r>
              <a:rPr kumimoji="0" lang="de-DE" altLang="de-DE" sz="2800" b="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 kinderfreundlich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800" dirty="0" smtClean="0">
                <a:solidFill>
                  <a:srgbClr val="000000"/>
                </a:solidFill>
              </a:rPr>
              <a:t>- wird zusammen mit Lehrkraft ausgebildet</a:t>
            </a:r>
            <a: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 </a:t>
            </a:r>
            <a:b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</a:br>
            <a: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 hat ein gepflegtes Erscheinungsbild</a:t>
            </a:r>
            <a:endParaRPr kumimoji="0" lang="de-DE" alt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 wird regelmäßig tierärztlich betreut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 wird zeitlich nicht überfordert </a:t>
            </a:r>
            <a:b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</a:br>
            <a: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 hat im Schulzimmer Rückzugsmöglichkeit (Korb,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800" dirty="0" smtClean="0">
                <a:solidFill>
                  <a:srgbClr val="000000"/>
                </a:solidFill>
              </a:rPr>
              <a:t>  </a:t>
            </a:r>
            <a: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Decke)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</a:rPr>
              <a:t>- wird nicht an Kollegen "ausgeliehen"</a:t>
            </a:r>
            <a:endParaRPr kumimoji="0" lang="de-DE" altLang="de-DE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7760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Worauf Eltern sich verlassen können: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77334" y="1512711"/>
            <a:ext cx="8596668" cy="4528651"/>
          </a:xfrm>
        </p:spPr>
        <p:txBody>
          <a:bodyPr>
            <a:normAutofit fontScale="92500" lnSpcReduction="10000"/>
          </a:bodyPr>
          <a:lstStyle/>
          <a:p>
            <a:r>
              <a:rPr lang="de-DE" sz="3200" dirty="0" smtClean="0"/>
              <a:t>Sorgsame Auswahl des Hundes</a:t>
            </a:r>
          </a:p>
          <a:p>
            <a:r>
              <a:rPr lang="de-DE" sz="3200" dirty="0" smtClean="0"/>
              <a:t>Gute Ausbildung von Hund und Lehrkraft</a:t>
            </a:r>
          </a:p>
          <a:p>
            <a:r>
              <a:rPr lang="de-DE" sz="3200" dirty="0" smtClean="0"/>
              <a:t>Hygiene/ regelmäßige tierärztliche Untersuchungen</a:t>
            </a:r>
          </a:p>
          <a:p>
            <a:r>
              <a:rPr lang="de-DE" sz="3200" dirty="0" smtClean="0"/>
              <a:t>Abfrage bzgl. Allergien erfolgt</a:t>
            </a:r>
          </a:p>
          <a:p>
            <a:r>
              <a:rPr lang="de-DE" sz="3200" dirty="0" smtClean="0"/>
              <a:t>Bei Bedarf wird Elternabend erfolgen ( Erfahrungen durch Schulsozialarbeiterin, Konstanz und Lehrkraft, Singen)</a:t>
            </a:r>
          </a:p>
          <a:p>
            <a:r>
              <a:rPr lang="de-DE" sz="3200" dirty="0" smtClean="0"/>
              <a:t>Schüler-Kontakt zum Hund </a:t>
            </a:r>
            <a:r>
              <a:rPr lang="de-DE" sz="3200" smtClean="0"/>
              <a:t>stets freiwillig</a:t>
            </a:r>
            <a:endParaRPr lang="de-DE" sz="3200" dirty="0" smtClean="0"/>
          </a:p>
          <a:p>
            <a:pPr marL="0" indent="0">
              <a:buNone/>
            </a:pPr>
            <a:endParaRPr lang="de-DE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769307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Zusammenfassend ausgedrückt:</a:t>
            </a:r>
            <a:endParaRPr lang="de-DE" dirty="0"/>
          </a:p>
        </p:txBody>
      </p:sp>
      <p:pic>
        <p:nvPicPr>
          <p:cNvPr id="7" name="Picture 2" descr="\\S30014004MTK\Kansy$\Desktop\schulhund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383" y="2438400"/>
            <a:ext cx="4432924" cy="330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921250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te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387</Words>
  <Application>Microsoft Office PowerPoint</Application>
  <PresentationFormat>Breitbild</PresentationFormat>
  <Paragraphs>72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Trebuchet MS</vt:lpstr>
      <vt:lpstr>Wingdings 3</vt:lpstr>
      <vt:lpstr>Facette</vt:lpstr>
      <vt:lpstr>Schulhund ab dem Schuljahr 2018/19</vt:lpstr>
      <vt:lpstr>Definition „Schulhund“</vt:lpstr>
      <vt:lpstr>Gründe für einen Schulhund I (Alma )! Alma erfüllt alle Voraussetzungen für einen Einsatz als Schulhund: ruhig, verträglich, menschenbezogen, mag Kinder</vt:lpstr>
      <vt:lpstr>Gründe für einen Schulhund II.</vt:lpstr>
      <vt:lpstr>Feste Ziele</vt:lpstr>
      <vt:lpstr>Methode</vt:lpstr>
      <vt:lpstr>Welche Voraussetzungen muss ein Schulhund mitbringen? Worauf können Kolleginnen und Eltern vertrauen?</vt:lpstr>
      <vt:lpstr>Worauf Eltern sich verlassen können:</vt:lpstr>
      <vt:lpstr>Zusammenfassend ausgedrückt:</vt:lpstr>
      <vt:lpstr>Konkret</vt:lpstr>
      <vt:lpstr>Vielfältige Berichte sind auch im Internet zu finden:</vt:lpstr>
      <vt:lpstr>Die wichtigsten Punkte für den Einsatz noch einmal in Kurzform: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Schulhund ab dem Schuljahr 2018/19</dc:title>
  <dc:creator>stephanie ball</dc:creator>
  <cp:lastModifiedBy>stephanie ball</cp:lastModifiedBy>
  <cp:revision>9</cp:revision>
  <dcterms:created xsi:type="dcterms:W3CDTF">2018-06-13T16:03:12Z</dcterms:created>
  <dcterms:modified xsi:type="dcterms:W3CDTF">2018-09-11T15:55:08Z</dcterms:modified>
</cp:coreProperties>
</file>